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6067"/>
    <a:srgbClr val="2E09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9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admin1\Desktop\NOMINA_PAGO_DE_SUELDOS_LW5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Nómina!$Q$11:$Q$12</c:f>
              <c:strCache>
                <c:ptCount val="2"/>
                <c:pt idx="0">
                  <c:v>VALOR</c:v>
                </c:pt>
                <c:pt idx="1">
                  <c:v>COMISIÓN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val>
            <c:numRef>
              <c:f>Nómina!$Q$13:$Q$42</c:f>
              <c:numCache>
                <c:formatCode>_("$"* #,##0_);_("$"* \(#,##0\);_("$"* "-"??_);_(@_)</c:formatCode>
                <c:ptCount val="30"/>
                <c:pt idx="0">
                  <c:v>0</c:v>
                </c:pt>
                <c:pt idx="1">
                  <c:v>44999.999999999993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44999.999999999993</c:v>
                </c:pt>
                <c:pt idx="6">
                  <c:v>0</c:v>
                </c:pt>
                <c:pt idx="7">
                  <c:v>44999.999999999993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44999.999999999993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44999.999999999993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</c:numCache>
            </c:numRef>
          </c:val>
        </c:ser>
        <c:ser>
          <c:idx val="1"/>
          <c:order val="1"/>
          <c:tx>
            <c:strRef>
              <c:f>Nómina!$R$11:$R$12</c:f>
              <c:strCache>
                <c:ptCount val="2"/>
                <c:pt idx="0">
                  <c:v>VALOR</c:v>
                </c:pt>
                <c:pt idx="1">
                  <c:v>BONIFICACIÓN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val>
            <c:numRef>
              <c:f>Nómina!$R$13:$R$42</c:f>
              <c:numCache>
                <c:formatCode>_("$"* #,##0_);_("$"* \(#,##0\);_("$"* "-"??_);_(@_)</c:formatCode>
                <c:ptCount val="30"/>
                <c:pt idx="0">
                  <c:v>30000</c:v>
                </c:pt>
                <c:pt idx="1">
                  <c:v>44999.999999999993</c:v>
                </c:pt>
                <c:pt idx="2">
                  <c:v>30000</c:v>
                </c:pt>
                <c:pt idx="3">
                  <c:v>44999.999999999993</c:v>
                </c:pt>
                <c:pt idx="4">
                  <c:v>30000</c:v>
                </c:pt>
                <c:pt idx="5">
                  <c:v>44999.999999999993</c:v>
                </c:pt>
                <c:pt idx="6">
                  <c:v>44999.999999999993</c:v>
                </c:pt>
                <c:pt idx="7">
                  <c:v>44999.999999999993</c:v>
                </c:pt>
                <c:pt idx="8">
                  <c:v>30000</c:v>
                </c:pt>
                <c:pt idx="9">
                  <c:v>30000</c:v>
                </c:pt>
                <c:pt idx="10">
                  <c:v>30000</c:v>
                </c:pt>
                <c:pt idx="11">
                  <c:v>44999.999999999993</c:v>
                </c:pt>
                <c:pt idx="12">
                  <c:v>30000</c:v>
                </c:pt>
                <c:pt idx="13">
                  <c:v>30000</c:v>
                </c:pt>
                <c:pt idx="14">
                  <c:v>44999.999999999993</c:v>
                </c:pt>
                <c:pt idx="15">
                  <c:v>44999.999999999993</c:v>
                </c:pt>
                <c:pt idx="16">
                  <c:v>30000</c:v>
                </c:pt>
                <c:pt idx="17">
                  <c:v>30000</c:v>
                </c:pt>
                <c:pt idx="18">
                  <c:v>44999.999999999993</c:v>
                </c:pt>
                <c:pt idx="19">
                  <c:v>30000</c:v>
                </c:pt>
                <c:pt idx="20">
                  <c:v>44999.999999999993</c:v>
                </c:pt>
                <c:pt idx="21">
                  <c:v>30000</c:v>
                </c:pt>
                <c:pt idx="22">
                  <c:v>44999.999999999993</c:v>
                </c:pt>
                <c:pt idx="23">
                  <c:v>30000</c:v>
                </c:pt>
                <c:pt idx="24">
                  <c:v>44999.999999999993</c:v>
                </c:pt>
                <c:pt idx="25">
                  <c:v>44999.999999999993</c:v>
                </c:pt>
                <c:pt idx="26">
                  <c:v>44999.999999999993</c:v>
                </c:pt>
                <c:pt idx="27">
                  <c:v>30000</c:v>
                </c:pt>
                <c:pt idx="28">
                  <c:v>30000</c:v>
                </c:pt>
                <c:pt idx="29">
                  <c:v>30000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368803056"/>
        <c:axId val="-368806864"/>
      </c:barChart>
      <c:catAx>
        <c:axId val="-36880305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368806864"/>
        <c:crosses val="autoZero"/>
        <c:auto val="1"/>
        <c:lblAlgn val="ctr"/>
        <c:lblOffset val="100"/>
        <c:noMultiLvlLbl val="0"/>
      </c:catAx>
      <c:valAx>
        <c:axId val="-368806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&quot;$&quot;* #,##0_);_(&quot;$&quot;* \(#,##0\);_(&quot;$&quot;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-368803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47052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9286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8871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1649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422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3775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8894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9049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7819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798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58305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55AE5-325F-412D-BA84-393D1D15175E}" type="datetimeFigureOut">
              <a:rPr lang="es-CO" smtClean="0"/>
              <a:t>19/11/2014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FB8B7-7B40-4ED2-B04C-13F1C8E41E8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0251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3" Type="http://schemas.openxmlformats.org/officeDocument/2006/relationships/hyperlink" Target="Que%20es%20la%20Legislacion%20Laboral.docx" TargetMode="External"/><Relationship Id="rId7" Type="http://schemas.openxmlformats.org/officeDocument/2006/relationships/slide" Target="slide4.xml"/><Relationship Id="rId2" Type="http://schemas.openxmlformats.org/officeDocument/2006/relationships/hyperlink" Target="file:///C:\Users\admin1\Desktop\Que%20es%20la%20Legislacion%20Laboral.docx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11" Type="http://schemas.openxmlformats.org/officeDocument/2006/relationships/image" Target="../media/image1.png"/><Relationship Id="rId5" Type="http://schemas.openxmlformats.org/officeDocument/2006/relationships/hyperlink" Target="NOMINA_PAGO_DE_SUELDOS_LW56.xls" TargetMode="External"/><Relationship Id="rId10" Type="http://schemas.openxmlformats.org/officeDocument/2006/relationships/slide" Target="slide6.xml"/><Relationship Id="rId4" Type="http://schemas.openxmlformats.org/officeDocument/2006/relationships/slide" Target="slide2.xml"/><Relationship Id="rId9" Type="http://schemas.openxmlformats.org/officeDocument/2006/relationships/hyperlink" Target="control-horas-extras.xlsx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5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524259" y="735642"/>
            <a:ext cx="7624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LEGISLACION LABORAL</a:t>
            </a:r>
            <a:endParaRPr lang="es-CO" sz="3200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ángulo 4">
            <a:hlinkClick r:id="rId2" action="ppaction://hlinkfile"/>
          </p:cNvPr>
          <p:cNvSpPr/>
          <p:nvPr/>
        </p:nvSpPr>
        <p:spPr>
          <a:xfrm>
            <a:off x="347730" y="1493951"/>
            <a:ext cx="5306095" cy="399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rgbClr val="0070C0"/>
                </a:solidFill>
                <a:hlinkClick r:id="rId3" action="ppaction://hlinkfile"/>
              </a:rPr>
              <a:t>DEFINICION GENERAL Y SUS COMPANENTES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347729" y="2071217"/>
            <a:ext cx="5306095" cy="399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rgbClr val="0070C0"/>
                </a:solidFill>
                <a:hlinkClick r:id="rId4" action="ppaction://hlinksldjump"/>
              </a:rPr>
              <a:t>NOMINA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47726" y="2658344"/>
            <a:ext cx="5306095" cy="399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5" action="ppaction://hlinkfile"/>
              </a:rPr>
              <a:t>LIQUIDACION DE UNA NOMINA</a:t>
            </a:r>
            <a:endParaRPr lang="es-CO" dirty="0"/>
          </a:p>
        </p:txBody>
      </p:sp>
      <p:sp>
        <p:nvSpPr>
          <p:cNvPr id="8" name="Rectángulo 7"/>
          <p:cNvSpPr/>
          <p:nvPr/>
        </p:nvSpPr>
        <p:spPr>
          <a:xfrm>
            <a:off x="347729" y="3225751"/>
            <a:ext cx="5306095" cy="399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rgbClr val="0070C0"/>
                </a:solidFill>
                <a:hlinkClick r:id="rId6" action="ppaction://hlinksldjump"/>
              </a:rPr>
              <a:t>APORTES DEL EMPLEADO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347728" y="3815897"/>
            <a:ext cx="5306095" cy="399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rgbClr val="0070C0"/>
                </a:solidFill>
                <a:hlinkClick r:id="rId7" action="ppaction://hlinksldjump"/>
              </a:rPr>
              <a:t>APORTES DEL EMPLEADOR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47726" y="4375725"/>
            <a:ext cx="5306095" cy="399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rgbClr val="0070C0"/>
                </a:solidFill>
                <a:hlinkClick r:id="rId8" action="ppaction://hlinksldjump"/>
              </a:rPr>
              <a:t>HORAS EXTRAS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347725" y="4981030"/>
            <a:ext cx="5306095" cy="399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rgbClr val="0070C0"/>
                </a:solidFill>
                <a:hlinkClick r:id="rId9" action="ppaction://hlinkfile"/>
              </a:rPr>
              <a:t>CALCULO DE LA HORAS EXTRAS</a:t>
            </a:r>
            <a:endParaRPr lang="es-CO" dirty="0">
              <a:solidFill>
                <a:srgbClr val="0070C0"/>
              </a:solidFill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347727" y="5540858"/>
            <a:ext cx="5306095" cy="39924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rgbClr val="0070C0"/>
                </a:solidFill>
                <a:hlinkClick r:id="rId10" action="ppaction://hlinksldjump"/>
              </a:rPr>
              <a:t>VIDEO</a:t>
            </a:r>
            <a:endParaRPr lang="es-CO" dirty="0">
              <a:solidFill>
                <a:srgbClr val="0070C0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09875" y="1781215"/>
            <a:ext cx="5019740" cy="3599059"/>
          </a:xfrm>
          <a:prstGeom prst="rect">
            <a:avLst/>
          </a:prstGeo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110534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68569"/>
          </a:xfrm>
        </p:spPr>
        <p:txBody>
          <a:bodyPr>
            <a:normAutofit/>
          </a:bodyPr>
          <a:lstStyle/>
          <a:p>
            <a:pPr algn="ctr"/>
            <a:r>
              <a:rPr lang="es-CO" sz="7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NOMINA</a:t>
            </a:r>
            <a:endParaRPr lang="es-CO" sz="72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7030A0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579550" y="1725769"/>
            <a:ext cx="4192475" cy="4520286"/>
          </a:xfrm>
        </p:spPr>
        <p:txBody>
          <a:bodyPr>
            <a:noAutofit/>
          </a:bodyPr>
          <a:lstStyle/>
          <a:p>
            <a:r>
              <a:rPr lang="es-C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Es una herramienta administrativa de la contabilidad que permite realizar el pago de manera legal y organizada a los trabajadores, así como proporcionar información contable de utilidad para el trabajador, la empresa y el organismo encargado de regular las relaciones laborales.</a:t>
            </a:r>
          </a:p>
          <a:p>
            <a:r>
              <a:rPr lang="es-CO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nómina puede liquidarse de forma mensual, quincenal o semanal, según el periodo de tiempo establecido entre el trabajador y la empresa para el pago, y puede llevarse registro de ella de manera manual o electrónica, mediante un software de contabilidad.</a:t>
            </a:r>
            <a:endParaRPr lang="es-CO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040409"/>
              </p:ext>
            </p:extLst>
          </p:nvPr>
        </p:nvGraphicFramePr>
        <p:xfrm>
          <a:off x="5183188" y="987425"/>
          <a:ext cx="61722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lecha derecha 2"/>
          <p:cNvSpPr/>
          <p:nvPr/>
        </p:nvSpPr>
        <p:spPr>
          <a:xfrm>
            <a:off x="9425354" y="5873261"/>
            <a:ext cx="1463040" cy="7455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3" action="ppaction://hlinksldjump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4331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tx1">
                <a:lumMod val="75000"/>
                <a:lumOff val="25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60982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CO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APORTES DEL EMPLEADO</a:t>
            </a:r>
            <a:endParaRPr lang="es-CO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O" dirty="0" smtClean="0"/>
              <a:t>Los aportes del trabajador se sacan del Ingreso Base de Cotización (IBC) es decir del: salario básico, trabajo extra, comisiones, bonificaciones habituales y demás remuneraciones que constituyen factor salarial, se excluye el subsidio de transporte.</a:t>
            </a:r>
          </a:p>
          <a:p>
            <a:endParaRPr lang="es-CO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 smtClean="0"/>
              <a:t>sus porcentajes son:</a:t>
            </a:r>
          </a:p>
          <a:p>
            <a:pPr marL="0" indent="0">
              <a:buNone/>
            </a:pPr>
            <a:r>
              <a:rPr lang="es-CO" dirty="0" smtClean="0"/>
              <a:t>Salud:  4%</a:t>
            </a:r>
          </a:p>
          <a:p>
            <a:pPr marL="0" indent="0">
              <a:buNone/>
            </a:pPr>
            <a:r>
              <a:rPr lang="es-CO" dirty="0" smtClean="0"/>
              <a:t>Pensión: 4%</a:t>
            </a:r>
          </a:p>
          <a:p>
            <a:pPr marL="0" indent="0">
              <a:buNone/>
            </a:pPr>
            <a:r>
              <a:rPr lang="es-CO" dirty="0" smtClean="0"/>
              <a:t>Fondo de Solidaridad: lo pagan los asalariados que ganen mas de 4 </a:t>
            </a:r>
          </a:p>
          <a:p>
            <a:pPr marL="0" indent="0">
              <a:buNone/>
            </a:pPr>
            <a:r>
              <a:rPr lang="es-CO" dirty="0" smtClean="0"/>
              <a:t>salarios mínimos, equivale al 1% del Ingreso Base de Cotización, sin </a:t>
            </a:r>
          </a:p>
          <a:p>
            <a:pPr marL="0" indent="0">
              <a:buNone/>
            </a:pPr>
            <a:r>
              <a:rPr lang="es-CO" dirty="0" smtClean="0"/>
              <a:t>subsidio de transporte.</a:t>
            </a:r>
            <a:endParaRPr lang="es-CO" dirty="0"/>
          </a:p>
        </p:txBody>
      </p:sp>
      <p:sp>
        <p:nvSpPr>
          <p:cNvPr id="3" name="Flecha derecha 2"/>
          <p:cNvSpPr/>
          <p:nvPr/>
        </p:nvSpPr>
        <p:spPr>
          <a:xfrm>
            <a:off x="10100603" y="6063175"/>
            <a:ext cx="1477108" cy="63304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2" action="ppaction://hlinksldjump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6914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1247"/>
          </a:xfrm>
        </p:spPr>
        <p:txBody>
          <a:bodyPr>
            <a:noAutofit/>
          </a:bodyPr>
          <a:lstStyle/>
          <a:p>
            <a:pPr algn="ctr"/>
            <a:r>
              <a:rPr lang="es-CO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APORTES DEL EMPLEADOR</a:t>
            </a:r>
            <a:endParaRPr lang="es-CO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8" name="Marcador de contenido 7"/>
          <p:cNvSpPr>
            <a:spLocks noGrp="1"/>
          </p:cNvSpPr>
          <p:nvPr>
            <p:ph idx="1"/>
          </p:nvPr>
        </p:nvSpPr>
        <p:spPr>
          <a:xfrm>
            <a:off x="194255" y="1378039"/>
            <a:ext cx="11564155" cy="515154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CO" dirty="0"/>
              <a:t>Salud: 12,5%= el empleador paga el 8,5% </a:t>
            </a:r>
          </a:p>
          <a:p>
            <a:pPr marL="0" indent="0">
              <a:buNone/>
            </a:pPr>
            <a:r>
              <a:rPr lang="es-CO" dirty="0"/>
              <a:t>Pensión: 16%= el empleador paga el 12% </a:t>
            </a:r>
          </a:p>
          <a:p>
            <a:pPr marL="0" indent="0">
              <a:buNone/>
            </a:pPr>
            <a:r>
              <a:rPr lang="es-CO" sz="4600" dirty="0" smtClean="0"/>
              <a:t>Parafiscales</a:t>
            </a:r>
            <a:endParaRPr lang="es-CO" sz="4600" dirty="0"/>
          </a:p>
          <a:p>
            <a:pPr marL="0" indent="0">
              <a:buNone/>
            </a:pPr>
            <a:r>
              <a:rPr lang="es-CO" dirty="0"/>
              <a:t>Las empresas de las nominas mensuales deben pagar a ciertas entidades, las </a:t>
            </a:r>
          </a:p>
          <a:p>
            <a:pPr marL="0" indent="0">
              <a:buNone/>
            </a:pPr>
            <a:r>
              <a:rPr lang="es-CO" dirty="0"/>
              <a:t>cuales son:</a:t>
            </a:r>
          </a:p>
          <a:p>
            <a:pPr marL="0" indent="0">
              <a:buNone/>
            </a:pPr>
            <a:r>
              <a:rPr lang="es-CO" dirty="0"/>
              <a:t>1. ARP: Riesgos Profesionales, lo paga la empresa por lo genera es de </a:t>
            </a:r>
          </a:p>
          <a:p>
            <a:pPr marL="0" indent="0">
              <a:buNone/>
            </a:pPr>
            <a:r>
              <a:rPr lang="es-CO" dirty="0"/>
              <a:t>0,522%, este porcentaje es de acuerdo a la empresa y el riesgo. Del total </a:t>
            </a:r>
          </a:p>
          <a:p>
            <a:pPr marL="0" indent="0">
              <a:buNone/>
            </a:pPr>
            <a:r>
              <a:rPr lang="es-CO" dirty="0"/>
              <a:t>devengado, deducido el auxilio de transporte.</a:t>
            </a:r>
          </a:p>
          <a:p>
            <a:pPr marL="0" indent="0">
              <a:buNone/>
            </a:pPr>
            <a:r>
              <a:rPr lang="es-CO" dirty="0"/>
              <a:t>2. ICBF: 3% del total devengado deducido el auxilio de transporte.</a:t>
            </a:r>
          </a:p>
          <a:p>
            <a:pPr marL="0" indent="0">
              <a:buNone/>
            </a:pPr>
            <a:r>
              <a:rPr lang="es-CO" dirty="0"/>
              <a:t>3. Sena: 2% del total devengado deducido el auxilio de transporte.</a:t>
            </a:r>
          </a:p>
          <a:p>
            <a:pPr marL="0" indent="0">
              <a:buNone/>
            </a:pPr>
            <a:r>
              <a:rPr lang="es-CO" dirty="0"/>
              <a:t>4. Caja de Compensación Familiar: 4% del total devengado.</a:t>
            </a:r>
          </a:p>
          <a:p>
            <a:pPr marL="0" indent="0">
              <a:buNone/>
            </a:pPr>
            <a:r>
              <a:rPr lang="es-CO" dirty="0"/>
              <a:t>El neto pagado a un trabajador resulta de restar del total devengado, el total de </a:t>
            </a:r>
          </a:p>
          <a:p>
            <a:pPr marL="0" indent="0">
              <a:buNone/>
            </a:pPr>
            <a:r>
              <a:rPr lang="es-CO" dirty="0"/>
              <a:t>deducciones.</a:t>
            </a:r>
          </a:p>
        </p:txBody>
      </p:sp>
      <p:sp>
        <p:nvSpPr>
          <p:cNvPr id="9" name="Flecha derecha 8"/>
          <p:cNvSpPr/>
          <p:nvPr/>
        </p:nvSpPr>
        <p:spPr>
          <a:xfrm>
            <a:off x="10112490" y="6293954"/>
            <a:ext cx="1645920" cy="4712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3" action="ppaction://hlinksldjump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1559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328443"/>
              </p:ext>
            </p:extLst>
          </p:nvPr>
        </p:nvGraphicFramePr>
        <p:xfrm>
          <a:off x="112541" y="140675"/>
          <a:ext cx="11830930" cy="6443004"/>
        </p:xfrm>
        <a:graphic>
          <a:graphicData uri="http://schemas.openxmlformats.org/drawingml/2006/table">
            <a:tbl>
              <a:tblPr/>
              <a:tblGrid>
                <a:gridCol w="5915465"/>
                <a:gridCol w="5915465"/>
              </a:tblGrid>
              <a:tr h="376114">
                <a:tc gridSpan="2">
                  <a:txBody>
                    <a:bodyPr/>
                    <a:lstStyle/>
                    <a:p>
                      <a:pPr algn="ctr"/>
                      <a:r>
                        <a:rPr lang="es-CO" sz="1800" b="1" u="none" strike="noStrike" dirty="0">
                          <a:solidFill>
                            <a:srgbClr val="0057AE"/>
                          </a:solidFill>
                          <a:effectLst/>
                          <a:latin typeface="Arial" panose="020B0604020202020204" pitchFamily="34" charset="0"/>
                        </a:rPr>
                        <a:t>HORAS EXTRAS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D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376114">
                <a:tc>
                  <a:txBody>
                    <a:bodyPr/>
                    <a:lstStyle/>
                    <a:p>
                      <a:pPr algn="ctr"/>
                      <a:r>
                        <a:rPr lang="es-CO" sz="1800"/>
                        <a:t>CONCEPTO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/>
                        <a:t>FÓRMULA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1259165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Salario diario 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————————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8 </a:t>
                      </a:r>
                      <a:br>
                        <a:rPr lang="es-CO" sz="1800" dirty="0"/>
                      </a:br>
                      <a:endParaRPr lang="es-CO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0465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TRABAJO NOCTURNO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Entre las 10 p.m. y las 6 a.m.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/>
                        <a:t>Hora ordinaria X 1.35</a:t>
                      </a:r>
                      <a:br>
                        <a:rPr lang="es-CO" sz="1800"/>
                      </a:br>
                      <a:endParaRPr lang="es-CO" sz="180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816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EXTRA DIURNA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Entre las 6 a.m. y las 10 p.m. </a:t>
                      </a:r>
                      <a:br>
                        <a:rPr lang="es-CO" sz="1800" dirty="0"/>
                      </a:br>
                      <a:endParaRPr lang="es-CO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1.25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64816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EXTRA NOCTURNA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Entre las 10 P.M. y las 6 A.M. </a:t>
                      </a:r>
                      <a:br>
                        <a:rPr lang="es-CO" sz="1800" dirty="0"/>
                      </a:br>
                      <a:endParaRPr lang="es-CO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1.75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0465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HORA ORDINARIA DOMINICAL O FESTIVO </a:t>
                      </a:r>
                      <a:br>
                        <a:rPr lang="pt-BR" sz="1800" dirty="0"/>
                      </a:br>
                      <a:endParaRPr lang="pt-BR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1.75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90584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EXTRA DIURNA EN DOMINICAL O FESTIVO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2.0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0465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EXTRA NOCTURNA EN DOMINICAL O FESTIVO</a:t>
                      </a:r>
                      <a:br>
                        <a:rPr lang="es-CO" sz="1800" dirty="0"/>
                      </a:br>
                      <a:endParaRPr lang="es-CO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2.5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Flecha derecha 2"/>
          <p:cNvSpPr/>
          <p:nvPr/>
        </p:nvSpPr>
        <p:spPr>
          <a:xfrm>
            <a:off x="10339754" y="6006905"/>
            <a:ext cx="1322363" cy="66118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2" action="ppaction://hlinksldjump"/>
              </a:rPr>
              <a:t>REGRESAR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55677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lecha derecha 5"/>
          <p:cNvSpPr/>
          <p:nvPr/>
        </p:nvSpPr>
        <p:spPr>
          <a:xfrm>
            <a:off x="8478982" y="6328064"/>
            <a:ext cx="1496291" cy="4260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hlinkClick r:id="rId4" action="ppaction://hlinksldjump"/>
              </a:rPr>
              <a:t>REGRESAR</a:t>
            </a:r>
            <a:endParaRPr lang="es-CO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33" name="ShockwaveFlash1" r:id="rId2" imgW="9194760" imgH="4343400"/>
        </mc:Choice>
        <mc:Fallback>
          <p:control name="ShockwaveFlash1" r:id="rId2" imgW="9194760" imgH="4343400">
            <p:pic>
              <p:nvPicPr>
                <p:cNvPr id="5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423555" y="1579418"/>
                  <a:ext cx="9195953" cy="4343400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48355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415</Words>
  <Application>Microsoft Office PowerPoint</Application>
  <PresentationFormat>Panorámica</PresentationFormat>
  <Paragraphs>57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NOMINA</vt:lpstr>
      <vt:lpstr>APORTES DEL EMPLEADO</vt:lpstr>
      <vt:lpstr>APORTES DEL EMPLEADOR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admin1</dc:creator>
  <cp:lastModifiedBy>01056-11</cp:lastModifiedBy>
  <cp:revision>25</cp:revision>
  <dcterms:created xsi:type="dcterms:W3CDTF">2014-11-19T04:53:42Z</dcterms:created>
  <dcterms:modified xsi:type="dcterms:W3CDTF">2014-11-20T01:23:19Z</dcterms:modified>
</cp:coreProperties>
</file>